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412" r:id="rId6"/>
    <p:sldId id="414" r:id="rId7"/>
    <p:sldId id="258" r:id="rId8"/>
    <p:sldId id="411" r:id="rId9"/>
    <p:sldId id="413" r:id="rId10"/>
    <p:sldId id="262" r:id="rId11"/>
    <p:sldId id="283" r:id="rId12"/>
    <p:sldId id="285" r:id="rId13"/>
    <p:sldId id="284" r:id="rId14"/>
    <p:sldId id="286" r:id="rId15"/>
    <p:sldId id="287" r:id="rId16"/>
    <p:sldId id="304" r:id="rId17"/>
    <p:sldId id="305" r:id="rId18"/>
    <p:sldId id="307" r:id="rId19"/>
    <p:sldId id="406" r:id="rId20"/>
    <p:sldId id="409" r:id="rId21"/>
    <p:sldId id="407" r:id="rId22"/>
    <p:sldId id="408" r:id="rId23"/>
    <p:sldId id="410" r:id="rId24"/>
    <p:sldId id="302" r:id="rId25"/>
    <p:sldId id="292" r:id="rId26"/>
    <p:sldId id="293" r:id="rId27"/>
    <p:sldId id="296" r:id="rId28"/>
    <p:sldId id="282" r:id="rId29"/>
    <p:sldId id="288" r:id="rId30"/>
    <p:sldId id="294" r:id="rId31"/>
    <p:sldId id="417" r:id="rId32"/>
    <p:sldId id="419" r:id="rId33"/>
    <p:sldId id="418" r:id="rId34"/>
    <p:sldId id="297" r:id="rId35"/>
    <p:sldId id="298" r:id="rId36"/>
    <p:sldId id="300" r:id="rId37"/>
    <p:sldId id="41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education.ec.europa.eu/f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3FD37-C3E7-418E-A77E-7F837B6EB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2" y="2554635"/>
            <a:ext cx="8679915" cy="1748729"/>
          </a:xfrm>
        </p:spPr>
        <p:txBody>
          <a:bodyPr/>
          <a:lstStyle/>
          <a:p>
            <a:r>
              <a:rPr lang="fr-FR" dirty="0"/>
              <a:t>Accréditation Erasmus + pour l’enseignement scolaire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165970-A320-4D96-A8F8-9BB7C4777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2" b="41032"/>
          <a:stretch/>
        </p:blipFill>
        <p:spPr>
          <a:xfrm>
            <a:off x="9081502" y="6012180"/>
            <a:ext cx="3006090" cy="7315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1EC0F25-3225-4A99-93C4-2D2F5224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547" y="1143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2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2053A8-B3C9-47BD-99BA-23479CF6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727" y="1396332"/>
            <a:ext cx="7515778" cy="40653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4463394-F7FD-D7B5-DC8B-09E40F8A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d’emploi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3B1F06-82AE-7114-8256-262F10F37424}"/>
              </a:ext>
            </a:extLst>
          </p:cNvPr>
          <p:cNvSpPr txBox="1"/>
          <p:nvPr/>
        </p:nvSpPr>
        <p:spPr>
          <a:xfrm>
            <a:off x="4572727" y="5461667"/>
            <a:ext cx="7515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référent européen pour l’enseignement secondaire, après validation par le chef d’établissement des demandes, complète l’interface numérique. </a:t>
            </a:r>
          </a:p>
        </p:txBody>
      </p:sp>
    </p:spTree>
    <p:extLst>
      <p:ext uri="{BB962C8B-B14F-4D97-AF65-F5344CB8AC3E}">
        <p14:creationId xmlns:p14="http://schemas.microsoft.com/office/powerpoint/2010/main" val="17988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EE57BE-CCE0-41D5-9AB7-1378BC8A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264" y="1527740"/>
            <a:ext cx="7036680" cy="3802520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6803E77-AEF7-4B6F-A150-4E6D9A531D4D}"/>
              </a:ext>
            </a:extLst>
          </p:cNvPr>
          <p:cNvCxnSpPr/>
          <p:nvPr/>
        </p:nvCxnSpPr>
        <p:spPr>
          <a:xfrm flipH="1">
            <a:off x="6947490" y="1314875"/>
            <a:ext cx="1447800" cy="20701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F252100-28B1-E917-1657-5B3FC7B9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d’emploi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DACC73-75DE-7E8B-864B-7CF1137D3C5E}"/>
              </a:ext>
            </a:extLst>
          </p:cNvPr>
          <p:cNvSpPr txBox="1"/>
          <p:nvPr/>
        </p:nvSpPr>
        <p:spPr>
          <a:xfrm>
            <a:off x="4588264" y="5358459"/>
            <a:ext cx="703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 faut préciser le type de mobilités et le nombre de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136918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AED7BB-CE74-4F02-89D7-7017BA3B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661" y="1476760"/>
            <a:ext cx="7151990" cy="390447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DE47AC7-A70A-4752-B63E-DDA6AE22F6B5}"/>
              </a:ext>
            </a:extLst>
          </p:cNvPr>
          <p:cNvSpPr/>
          <p:nvPr/>
        </p:nvSpPr>
        <p:spPr>
          <a:xfrm>
            <a:off x="7537893" y="3466214"/>
            <a:ext cx="1625600" cy="5461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32A043-9A26-2716-FD60-522E80A9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d’emploi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A94102-4AB0-49C5-221A-6C64BC1EF99A}"/>
              </a:ext>
            </a:extLst>
          </p:cNvPr>
          <p:cNvSpPr txBox="1"/>
          <p:nvPr/>
        </p:nvSpPr>
        <p:spPr>
          <a:xfrm>
            <a:off x="4628661" y="5449824"/>
            <a:ext cx="7151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 faut préciser le nombre « d’élèves ayant moins d’opportunités », c’est-à-dire, pour notre lycée, les élèves habitant le QPV de La Duchère ou les boursiers. </a:t>
            </a:r>
          </a:p>
        </p:txBody>
      </p:sp>
    </p:spTree>
    <p:extLst>
      <p:ext uri="{BB962C8B-B14F-4D97-AF65-F5344CB8AC3E}">
        <p14:creationId xmlns:p14="http://schemas.microsoft.com/office/powerpoint/2010/main" val="159898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AED7BB-CE74-4F02-89D7-7017BA3B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45" y="1373826"/>
            <a:ext cx="7203403" cy="393254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25DDCC6-E327-4B0D-AC59-145049C51116}"/>
              </a:ext>
            </a:extLst>
          </p:cNvPr>
          <p:cNvSpPr/>
          <p:nvPr/>
        </p:nvSpPr>
        <p:spPr>
          <a:xfrm>
            <a:off x="9135364" y="3429000"/>
            <a:ext cx="1625600" cy="5461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ABADC1-1384-6F7B-6CB5-92491E6C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176F37-1703-ADC2-0476-88937F04C0A7}"/>
              </a:ext>
            </a:extLst>
          </p:cNvPr>
          <p:cNvSpPr txBox="1"/>
          <p:nvPr/>
        </p:nvSpPr>
        <p:spPr>
          <a:xfrm>
            <a:off x="4808444" y="5285859"/>
            <a:ext cx="720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 y a la possibilité d’organiser des activités hybrides (mi-présentiel mi-distanciel) également. </a:t>
            </a:r>
          </a:p>
        </p:txBody>
      </p:sp>
    </p:spTree>
    <p:extLst>
      <p:ext uri="{BB962C8B-B14F-4D97-AF65-F5344CB8AC3E}">
        <p14:creationId xmlns:p14="http://schemas.microsoft.com/office/powerpoint/2010/main" val="38760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AED7BB-CE74-4F02-89D7-7017BA3B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76" y="1486221"/>
            <a:ext cx="7117330" cy="388555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25DDCC6-E327-4B0D-AC59-145049C51116}"/>
              </a:ext>
            </a:extLst>
          </p:cNvPr>
          <p:cNvSpPr/>
          <p:nvPr/>
        </p:nvSpPr>
        <p:spPr>
          <a:xfrm>
            <a:off x="10369296" y="3428999"/>
            <a:ext cx="1180960" cy="5461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837495-7676-D050-0A3E-2C42C9B8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d’emploi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F721A7-3F8D-8653-5670-92239CFD46A5}"/>
              </a:ext>
            </a:extLst>
          </p:cNvPr>
          <p:cNvSpPr txBox="1"/>
          <p:nvPr/>
        </p:nvSpPr>
        <p:spPr>
          <a:xfrm>
            <a:off x="4676476" y="5413171"/>
            <a:ext cx="711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L’usage de moyen de transport éco-responsable est valorisé. </a:t>
            </a:r>
          </a:p>
        </p:txBody>
      </p:sp>
    </p:spTree>
    <p:extLst>
      <p:ext uri="{BB962C8B-B14F-4D97-AF65-F5344CB8AC3E}">
        <p14:creationId xmlns:p14="http://schemas.microsoft.com/office/powerpoint/2010/main" val="367145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AED7BB-CE74-4F02-89D7-7017BA3B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939" y="1411889"/>
            <a:ext cx="7529853" cy="411076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25DDCC6-E327-4B0D-AC59-145049C51116}"/>
              </a:ext>
            </a:extLst>
          </p:cNvPr>
          <p:cNvSpPr/>
          <p:nvPr/>
        </p:nvSpPr>
        <p:spPr>
          <a:xfrm>
            <a:off x="5130292" y="4108196"/>
            <a:ext cx="2413000" cy="5461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6C2714-72B5-5EB5-CFB3-29599C2E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d’emploi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3E0599-F3F6-5B3D-FE6F-927B42AAC006}"/>
              </a:ext>
            </a:extLst>
          </p:cNvPr>
          <p:cNvSpPr txBox="1"/>
          <p:nvPr/>
        </p:nvSpPr>
        <p:spPr>
          <a:xfrm>
            <a:off x="4521939" y="5594342"/>
            <a:ext cx="752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Des subventions spécifiques pour les élèves en situation de handicap sont possibles en cas de besoins spécifiques. </a:t>
            </a:r>
          </a:p>
        </p:txBody>
      </p:sp>
    </p:spTree>
    <p:extLst>
      <p:ext uri="{BB962C8B-B14F-4D97-AF65-F5344CB8AC3E}">
        <p14:creationId xmlns:p14="http://schemas.microsoft.com/office/powerpoint/2010/main" val="292461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BD6C5-F28D-4C1B-8D25-0EBBB366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budget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5353F0-69AC-4D90-BFD0-AA82343E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936" y="200076"/>
            <a:ext cx="4745643" cy="1245441"/>
          </a:xfrm>
        </p:spPr>
        <p:txBody>
          <a:bodyPr/>
          <a:lstStyle/>
          <a:p>
            <a:r>
              <a:rPr lang="fr-FR" dirty="0"/>
              <a:t>Contribution à l’organisation du projet :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2441FB-3A00-4044-9569-F25707D8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68" y="616047"/>
            <a:ext cx="3171635" cy="4550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CB163F-52B3-455A-A413-B86360D8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67" y="5166360"/>
            <a:ext cx="3171635" cy="113801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710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BD6C5-F28D-4C1B-8D25-0EBBB366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budget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5353F0-69AC-4D90-BFD0-AA82343E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936" y="200076"/>
            <a:ext cx="4745643" cy="1245441"/>
          </a:xfrm>
        </p:spPr>
        <p:txBody>
          <a:bodyPr/>
          <a:lstStyle/>
          <a:p>
            <a:r>
              <a:rPr lang="fr-FR" dirty="0"/>
              <a:t>Frais de transport (par participant) :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2A2E3A-35D7-42AE-88FD-EF20AD218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57" y="668258"/>
            <a:ext cx="4495800" cy="58197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313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8E91AA-3D83-4108-9CCF-A3B4025E6699}"/>
              </a:ext>
            </a:extLst>
          </p:cNvPr>
          <p:cNvSpPr/>
          <p:nvPr/>
        </p:nvSpPr>
        <p:spPr>
          <a:xfrm>
            <a:off x="4800599" y="674400"/>
            <a:ext cx="70751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/>
              <a:t>Calculateur de distance de la commission européenne : </a:t>
            </a:r>
            <a:r>
              <a:rPr lang="fr-FR" sz="4400" dirty="0"/>
              <a:t>https://ec.europa.eu/programmes/erasmus-plus/resources/distance-calculator_fr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DE4EEF0-33C3-C1DA-E0E1-433632D1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connaître la distance entre deux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1846066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BD6C5-F28D-4C1B-8D25-0EBBB366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budget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5353F0-69AC-4D90-BFD0-AA82343E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936" y="200076"/>
            <a:ext cx="4823368" cy="1245441"/>
          </a:xfrm>
        </p:spPr>
        <p:txBody>
          <a:bodyPr/>
          <a:lstStyle/>
          <a:p>
            <a:r>
              <a:rPr lang="fr-FR" dirty="0"/>
              <a:t>Frais de séjour (par jour/par participant) :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7A836A-A9C2-4E95-9677-049EC67E0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957" y="705802"/>
            <a:ext cx="4419600" cy="1971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D2EB04-EB59-4DE0-B480-C2C045421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957" y="2677477"/>
            <a:ext cx="4419600" cy="4000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39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9401D-4F3C-4B35-B946-BF7C47AA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Erasmus + ?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C3C7CD8-B807-43A8-ADD5-4A80C5F89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156" y="685093"/>
            <a:ext cx="4591844" cy="54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56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54B3C-22CA-4CE7-868F-A7F67D13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budget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E3C2DE-B59F-43F4-AAC8-F8D3C49EDD4A}"/>
              </a:ext>
            </a:extLst>
          </p:cNvPr>
          <p:cNvSpPr txBox="1"/>
          <p:nvPr/>
        </p:nvSpPr>
        <p:spPr>
          <a:xfrm>
            <a:off x="4697730" y="1351508"/>
            <a:ext cx="7219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Groupe 1 : Danemark, Finlande, Irlande, Islande, Liechtenstein, Luxembourg, Norvège, Suède</a:t>
            </a:r>
          </a:p>
          <a:p>
            <a:endParaRPr lang="fr-FR" sz="2400" dirty="0"/>
          </a:p>
          <a:p>
            <a:r>
              <a:rPr lang="fr-FR" sz="2400" dirty="0"/>
              <a:t>Groupe 2 : Allemagne, Autriche, Belgique, Chypre, Espagne, Grèce, Italie, France, Malte, Pays-Bas, Portugal</a:t>
            </a:r>
          </a:p>
          <a:p>
            <a:endParaRPr lang="fr-FR" sz="2400" dirty="0"/>
          </a:p>
          <a:p>
            <a:r>
              <a:rPr lang="fr-FR" sz="2400" dirty="0"/>
              <a:t>Groupe 3 : Bulgarie, Croatie, Estonie, Hongrie, Lettonie, Lituanie, Macédoine du Nord, Pologne, République Tchèque, Roumanie, Serbie, Slovénie, Slovaquie, Turquie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DE79C4-2247-F2AD-6F29-9A90EEBABC99}"/>
              </a:ext>
            </a:extLst>
          </p:cNvPr>
          <p:cNvSpPr txBox="1"/>
          <p:nvPr/>
        </p:nvSpPr>
        <p:spPr>
          <a:xfrm>
            <a:off x="4697730" y="520511"/>
            <a:ext cx="724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Grille de la répartition des pays selon le coût de la vie</a:t>
            </a:r>
          </a:p>
        </p:txBody>
      </p:sp>
    </p:spTree>
    <p:extLst>
      <p:ext uri="{BB962C8B-B14F-4D97-AF65-F5344CB8AC3E}">
        <p14:creationId xmlns:p14="http://schemas.microsoft.com/office/powerpoint/2010/main" val="216524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BD6C5-F28D-4C1B-8D25-0EBBB366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budget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5353F0-69AC-4D90-BFD0-AA82343E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046" y="2806279"/>
            <a:ext cx="4745643" cy="1245441"/>
          </a:xfrm>
        </p:spPr>
        <p:txBody>
          <a:bodyPr>
            <a:noAutofit/>
          </a:bodyPr>
          <a:lstStyle/>
          <a:p>
            <a:r>
              <a:rPr lang="fr-FR" dirty="0"/>
              <a:t>Soutien à l’inclusion : </a:t>
            </a:r>
          </a:p>
          <a:p>
            <a:pPr marL="0" indent="0">
              <a:buNone/>
            </a:pPr>
            <a:r>
              <a:rPr lang="fr-FR" dirty="0"/>
              <a:t>- 100 € pour les élèves ayant moins d’opportunités</a:t>
            </a:r>
          </a:p>
          <a:p>
            <a:pPr>
              <a:buFontTx/>
              <a:buChar char="-"/>
            </a:pPr>
            <a:r>
              <a:rPr lang="fr-FR" dirty="0"/>
              <a:t>% des besoins spécifiques notamment pour les élèves en situation de handicap (sur devis approuvé). </a:t>
            </a:r>
          </a:p>
          <a:p>
            <a:pPr>
              <a:buFontTx/>
              <a:buChar char="-"/>
            </a:pPr>
            <a:r>
              <a:rPr lang="fr-FR" dirty="0"/>
              <a:t>Frais de voyage élevé si forfait de base ne couvre pas 70% des frais. </a:t>
            </a:r>
          </a:p>
        </p:txBody>
      </p:sp>
    </p:spTree>
    <p:extLst>
      <p:ext uri="{BB962C8B-B14F-4D97-AF65-F5344CB8AC3E}">
        <p14:creationId xmlns:p14="http://schemas.microsoft.com/office/powerpoint/2010/main" val="216154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BD6C5-F28D-4C1B-8D25-0EBBB366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budget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5353F0-69AC-4D90-BFD0-AA82343E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046" y="2806279"/>
            <a:ext cx="4745643" cy="1245441"/>
          </a:xfrm>
        </p:spPr>
        <p:txBody>
          <a:bodyPr>
            <a:noAutofit/>
          </a:bodyPr>
          <a:lstStyle/>
          <a:p>
            <a:r>
              <a:rPr lang="fr-FR" dirty="0"/>
              <a:t>Visite préparatoire pour les mobilités de groupe : </a:t>
            </a:r>
          </a:p>
          <a:p>
            <a:pPr marL="0" indent="0">
              <a:buNone/>
            </a:pPr>
            <a:r>
              <a:rPr lang="fr-FR" dirty="0"/>
              <a:t>- 575 € par participants (3 participants maximum)</a:t>
            </a:r>
          </a:p>
        </p:txBody>
      </p:sp>
    </p:spTree>
    <p:extLst>
      <p:ext uri="{BB962C8B-B14F-4D97-AF65-F5344CB8AC3E}">
        <p14:creationId xmlns:p14="http://schemas.microsoft.com/office/powerpoint/2010/main" val="57269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BD6C5-F28D-4C1B-8D25-0EBBB366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budget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5353F0-69AC-4D90-BFD0-AA82343E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046" y="2806279"/>
            <a:ext cx="4745643" cy="1245441"/>
          </a:xfrm>
        </p:spPr>
        <p:txBody>
          <a:bodyPr>
            <a:noAutofit/>
          </a:bodyPr>
          <a:lstStyle/>
          <a:p>
            <a:r>
              <a:rPr lang="fr-FR" dirty="0"/>
              <a:t>Pour l’appel à projets 2022 : une subvention de 34000 €</a:t>
            </a:r>
          </a:p>
          <a:p>
            <a:r>
              <a:rPr lang="fr-FR" dirty="0"/>
              <a:t>Des mobilités individuelles de formation professionnelle pour les enseignants, des mobilités individuelles pour les élèves, des mobilités de groupes pour les élèves. </a:t>
            </a:r>
          </a:p>
          <a:p>
            <a:r>
              <a:rPr lang="fr-FR" dirty="0"/>
              <a:t>En tous près de 50 élèves et 7 enseignants qui ont des mobilités internationales financées pour cette première année. </a:t>
            </a:r>
          </a:p>
        </p:txBody>
      </p:sp>
    </p:spTree>
    <p:extLst>
      <p:ext uri="{BB962C8B-B14F-4D97-AF65-F5344CB8AC3E}">
        <p14:creationId xmlns:p14="http://schemas.microsoft.com/office/powerpoint/2010/main" val="48426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BD6C5-F28D-4C1B-8D25-0EBBB366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5353F0-69AC-4D90-BFD0-AA82343E7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Date limite pour la complétion du formulaire : </a:t>
            </a:r>
          </a:p>
          <a:p>
            <a:pPr marL="0" indent="0">
              <a:buNone/>
            </a:pPr>
            <a:r>
              <a:rPr lang="fr-FR" dirty="0"/>
              <a:t>Fin février généralement (date non encore communiqué , 12h, heure de Bruxelles (ECT)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Date de début des projets : </a:t>
            </a:r>
          </a:p>
          <a:p>
            <a:pPr marL="0" indent="0">
              <a:buNone/>
            </a:pPr>
            <a:r>
              <a:rPr lang="fr-FR" dirty="0"/>
              <a:t>01/06 de l’année en cours (mais fonds disponibles rarement avant début septembre)</a:t>
            </a:r>
          </a:p>
          <a:p>
            <a:r>
              <a:rPr lang="fr-FR" dirty="0"/>
              <a:t>Date de fin des projets : </a:t>
            </a:r>
          </a:p>
          <a:p>
            <a:pPr marL="0" indent="0">
              <a:buNone/>
            </a:pPr>
            <a:r>
              <a:rPr lang="fr-FR" dirty="0"/>
              <a:t>31/08 de l’année suivante</a:t>
            </a:r>
          </a:p>
          <a:p>
            <a:pPr marL="0" indent="0">
              <a:buNone/>
            </a:pPr>
            <a:r>
              <a:rPr lang="fr-FR" dirty="0"/>
              <a:t>Prolongeable de 12 mois à partir du 01/06 de l’année suivante (jusqu’au 01/06 année de l’appel +2)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0913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AAAFAB6-2E16-42F3-982B-55A5295E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Chercher un partenaire 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AA342A-6642-41DF-B80E-7F4C1F735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Les pays du programme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7C17AF-3455-42B6-8B5A-197963D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77" y="932195"/>
            <a:ext cx="7391973" cy="49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9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AAAFAB6-2E16-42F3-982B-55A5295E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Chercher un partenaire :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AA342A-6642-41DF-B80E-7F4C1F735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Solliciter son réseau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D99C6B-326C-4055-87BF-C7105AAD8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526" y="1274445"/>
            <a:ext cx="7386310" cy="43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17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AAAFAB6-2E16-42F3-982B-55A5295E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Chercher un partenaire :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AA342A-6642-41DF-B80E-7F4C1F735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Solliciter son réseau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F7FE8E-39FA-4D9A-ADFF-28BBA6099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83"/>
          <a:stretch/>
        </p:blipFill>
        <p:spPr>
          <a:xfrm>
            <a:off x="4935824" y="810959"/>
            <a:ext cx="6367545" cy="52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02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AAAFAB6-2E16-42F3-982B-55A5295E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Chercher un partenaire :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CC764EF-C404-49FB-90D1-662B43B9B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0163" y="1986420"/>
            <a:ext cx="6275387" cy="2883572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AA342A-6642-41DF-B80E-7F4C1F735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sz="2800" dirty="0" err="1"/>
              <a:t>Etwinning</a:t>
            </a:r>
            <a:r>
              <a:rPr lang="fr-FR" sz="2800" dirty="0"/>
              <a:t> (ancienne plateforme)</a:t>
            </a:r>
          </a:p>
        </p:txBody>
      </p:sp>
    </p:spTree>
    <p:extLst>
      <p:ext uri="{BB962C8B-B14F-4D97-AF65-F5344CB8AC3E}">
        <p14:creationId xmlns:p14="http://schemas.microsoft.com/office/powerpoint/2010/main" val="739074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6B7FD-9A98-4671-A536-8019BCBE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Chercher un partenaire ou une opportunité professionnelle :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DD34184-BC3A-4A3E-AAA6-D1FEA0E6A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2993" y="1723308"/>
            <a:ext cx="6859187" cy="3411383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2E2870-B484-44F9-B020-D27898D49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800" dirty="0" err="1"/>
              <a:t>School</a:t>
            </a:r>
            <a:r>
              <a:rPr lang="fr-FR" sz="2800" dirty="0"/>
              <a:t> Education Gateway (ancienne plateforme)</a:t>
            </a:r>
          </a:p>
        </p:txBody>
      </p:sp>
    </p:spTree>
    <p:extLst>
      <p:ext uri="{BB962C8B-B14F-4D97-AF65-F5344CB8AC3E}">
        <p14:creationId xmlns:p14="http://schemas.microsoft.com/office/powerpoint/2010/main" val="15700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04230-A401-4251-A511-D468EC7B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Erasmus +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6BE930-947E-4B12-BF6B-0065F68FE3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18100" y="660822"/>
            <a:ext cx="6281738" cy="553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000" b="1" dirty="0"/>
              <a:t>Un programme européen né en 1987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000" b="1" dirty="0"/>
              <a:t>Un nom qui fait référence à un humaniste hollandais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000" b="1" dirty="0"/>
              <a:t>Un acronyme (</a:t>
            </a:r>
            <a:r>
              <a:rPr lang="en-US" sz="2000" b="1" dirty="0" err="1"/>
              <a:t>EuRopean</a:t>
            </a:r>
            <a:r>
              <a:rPr lang="en-US" sz="2000" b="1" dirty="0"/>
              <a:t> Action Scheme for the Mobility of University Students) qui </a:t>
            </a:r>
            <a:r>
              <a:rPr lang="fr-FR" sz="2000" b="1" dirty="0"/>
              <a:t>renvoie</a:t>
            </a:r>
            <a:r>
              <a:rPr lang="en-US" sz="2000" b="1" dirty="0"/>
              <a:t> à des </a:t>
            </a:r>
            <a:r>
              <a:rPr lang="fr-FR" sz="2000" b="1" dirty="0"/>
              <a:t>objectifs éducatifs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000" b="1" dirty="0"/>
              <a:t>Une grande variété de type de projets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000" b="1" dirty="0"/>
              <a:t>Une réorganisation du programme à partir de 2014 sous le nom d’Erasmus +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000" b="1" dirty="0"/>
              <a:t>Un budget encore augmenté pour le nouveau plan 2021-2027</a:t>
            </a:r>
          </a:p>
        </p:txBody>
      </p:sp>
    </p:spTree>
    <p:extLst>
      <p:ext uri="{BB962C8B-B14F-4D97-AF65-F5344CB8AC3E}">
        <p14:creationId xmlns:p14="http://schemas.microsoft.com/office/powerpoint/2010/main" val="2103240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AAAFAB6-2E16-42F3-982B-55A5295E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Chercher un partenaire :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AA342A-6642-41DF-B80E-7F4C1F735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2800" dirty="0" err="1"/>
              <a:t>European</a:t>
            </a:r>
            <a:r>
              <a:rPr lang="fr-FR" sz="2800" dirty="0"/>
              <a:t> </a:t>
            </a:r>
            <a:r>
              <a:rPr lang="fr-FR" sz="2800" dirty="0" err="1"/>
              <a:t>School</a:t>
            </a:r>
            <a:r>
              <a:rPr lang="fr-FR" sz="2800" dirty="0"/>
              <a:t> Education Platform (nouvelle plateforme ; mise en service effective prochaine)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40B88E-3D80-9764-92AC-19D43949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530" y="877852"/>
            <a:ext cx="6764880" cy="5394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0B6D59-A768-7B52-134C-3EA6BD3D8BC3}"/>
              </a:ext>
            </a:extLst>
          </p:cNvPr>
          <p:cNvSpPr txBox="1"/>
          <p:nvPr/>
        </p:nvSpPr>
        <p:spPr>
          <a:xfrm>
            <a:off x="4983810" y="6211669"/>
            <a:ext cx="651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3"/>
              </a:rPr>
              <a:t>https://school-education.ec.europa.eu/fr</a:t>
            </a:r>
            <a:r>
              <a:rPr lang="fr-FR" dirty="0"/>
              <a:t> ; le site regroupe désormais </a:t>
            </a:r>
            <a:r>
              <a:rPr lang="fr-FR" dirty="0" err="1"/>
              <a:t>eTwinning</a:t>
            </a:r>
            <a:r>
              <a:rPr lang="fr-FR" dirty="0"/>
              <a:t> et </a:t>
            </a:r>
            <a:r>
              <a:rPr lang="fr-FR" dirty="0" err="1"/>
              <a:t>school</a:t>
            </a:r>
            <a:r>
              <a:rPr lang="fr-FR" dirty="0"/>
              <a:t> </a:t>
            </a:r>
            <a:r>
              <a:rPr lang="fr-FR" dirty="0" err="1"/>
              <a:t>education</a:t>
            </a:r>
            <a:r>
              <a:rPr lang="fr-FR" dirty="0"/>
              <a:t> </a:t>
            </a:r>
            <a:r>
              <a:rPr lang="fr-FR" dirty="0" err="1"/>
              <a:t>gateway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519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AAAFAB6-2E16-42F3-982B-55A5295E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Chercher un partenaire :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AA342A-6642-41DF-B80E-7F4C1F735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2800" dirty="0" err="1"/>
              <a:t>European</a:t>
            </a:r>
            <a:r>
              <a:rPr lang="fr-FR" sz="2800" dirty="0"/>
              <a:t> </a:t>
            </a:r>
            <a:r>
              <a:rPr lang="fr-FR" sz="2800" dirty="0" err="1"/>
              <a:t>School</a:t>
            </a:r>
            <a:r>
              <a:rPr lang="fr-FR" sz="2800" dirty="0"/>
              <a:t> Education Platform (nouvelle plateforme ; mise en service effective prochaine)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0B6D59-A768-7B52-134C-3EA6BD3D8BC3}"/>
              </a:ext>
            </a:extLst>
          </p:cNvPr>
          <p:cNvSpPr txBox="1"/>
          <p:nvPr/>
        </p:nvSpPr>
        <p:spPr>
          <a:xfrm>
            <a:off x="5746920" y="5972175"/>
            <a:ext cx="411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possibilité de se créer un profil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2A8B3B-8AB6-30E8-AC4D-A9F5148F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505" y="297179"/>
            <a:ext cx="4975337" cy="56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65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AAAFAB6-2E16-42F3-982B-55A5295E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Chercher un partenaire :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AA342A-6642-41DF-B80E-7F4C1F735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2800" dirty="0" err="1"/>
              <a:t>European</a:t>
            </a:r>
            <a:r>
              <a:rPr lang="fr-FR" sz="2800" dirty="0"/>
              <a:t> </a:t>
            </a:r>
            <a:r>
              <a:rPr lang="fr-FR" sz="2800" dirty="0" err="1"/>
              <a:t>School</a:t>
            </a:r>
            <a:r>
              <a:rPr lang="fr-FR" sz="2800" dirty="0"/>
              <a:t> Education Platform (nouvelle plateforme ; mise en service effective prochaine)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0B6D59-A768-7B52-134C-3EA6BD3D8BC3}"/>
              </a:ext>
            </a:extLst>
          </p:cNvPr>
          <p:cNvSpPr txBox="1"/>
          <p:nvPr/>
        </p:nvSpPr>
        <p:spPr>
          <a:xfrm>
            <a:off x="5746920" y="5972175"/>
            <a:ext cx="411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réseau social </a:t>
            </a:r>
            <a:r>
              <a:rPr lang="fr-FR" dirty="0" err="1"/>
              <a:t>professionel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2A5239-A876-EC4B-7D92-590FC8A09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4" y="285686"/>
            <a:ext cx="5330136" cy="56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AAAFAB6-2E16-42F3-982B-55A5295E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contraintes administratives qui restent :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AA342A-6642-41DF-B80E-7F4C1F735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609034"/>
          </a:xfrm>
        </p:spPr>
        <p:txBody>
          <a:bodyPr>
            <a:normAutofit fontScale="55000" lnSpcReduction="20000"/>
          </a:bodyPr>
          <a:lstStyle/>
          <a:p>
            <a:r>
              <a:rPr lang="fr-FR" sz="2800" dirty="0"/>
              <a:t>EU login, un identifiant européen indispensable pour avoir accès aux services de l’UE (et notamment l’ESEP ou la plateforme pour les opportunités)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C4E4DE-7C54-FD44-11E8-811125E9B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446" y="1480844"/>
            <a:ext cx="6878907" cy="38963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E82836-0E0C-9865-2212-D9B021C02C6C}"/>
              </a:ext>
            </a:extLst>
          </p:cNvPr>
          <p:cNvSpPr txBox="1"/>
          <p:nvPr/>
        </p:nvSpPr>
        <p:spPr>
          <a:xfrm>
            <a:off x="4849445" y="5377155"/>
            <a:ext cx="687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https://webgate.ec.europa.eu/cas</a:t>
            </a:r>
          </a:p>
        </p:txBody>
      </p:sp>
    </p:spTree>
    <p:extLst>
      <p:ext uri="{BB962C8B-B14F-4D97-AF65-F5344CB8AC3E}">
        <p14:creationId xmlns:p14="http://schemas.microsoft.com/office/powerpoint/2010/main" val="3998346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91478-F6F7-4568-ABEE-0A8BEB99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contraintes administratives qui restent :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6A1A94-1EFF-4B9E-9462-F24E4AAFE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Europass, un atout pour les élèves</a:t>
            </a:r>
          </a:p>
        </p:txBody>
      </p:sp>
      <p:pic>
        <p:nvPicPr>
          <p:cNvPr id="1026" name="Picture 2" descr="Europass — Wikipédia">
            <a:extLst>
              <a:ext uri="{FF2B5EF4-FFF2-40B4-BE49-F238E27FC236}">
                <a16:creationId xmlns:a16="http://schemas.microsoft.com/office/drawing/2014/main" id="{D7158151-D599-4523-9284-CB5525BA58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926345"/>
            <a:ext cx="5963971" cy="32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29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91478-F6F7-4568-ABEE-0A8BEB99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contraintes administratives qui restent :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6A1A94-1EFF-4B9E-9462-F24E4AAFE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800" dirty="0" err="1"/>
              <a:t>Beneficiary</a:t>
            </a:r>
            <a:r>
              <a:rPr lang="fr-FR" sz="2800" dirty="0"/>
              <a:t> module, un outil de suivi obligatoire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50D21-76F4-4623-929F-CC2E992D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72" y="2817351"/>
            <a:ext cx="4638839" cy="122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9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91478-F6F7-4568-ABEE-0A8BEB99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contraintes administratives qui restent :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6A1A94-1EFF-4B9E-9462-F24E4AAFE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2800" dirty="0"/>
              <a:t>Un bilan annuel au CA, un engagement contractuel, un rapport d’activité à déposer sur </a:t>
            </a:r>
            <a:r>
              <a:rPr lang="fr-FR" sz="2800" dirty="0" err="1"/>
              <a:t>Beneficiary</a:t>
            </a:r>
            <a:r>
              <a:rPr lang="fr-FR" sz="2800" dirty="0"/>
              <a:t> module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A8C5A1-3623-4EA8-B8CF-F0E1ED3E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918" y="593090"/>
            <a:ext cx="6076950" cy="56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40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0661D-6672-7C22-50C4-81BC3920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plus d’informations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4E315D-7E71-44AA-1EDF-E8B2F085B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994" y="2391916"/>
            <a:ext cx="7214630" cy="207416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Contacts :</a:t>
            </a:r>
          </a:p>
          <a:p>
            <a:pPr>
              <a:buFontTx/>
              <a:buChar char="-"/>
            </a:pPr>
            <a:r>
              <a:rPr lang="fr-FR" dirty="0"/>
              <a:t>Responsable administratif : M Olivier Coutarel, proviseur</a:t>
            </a:r>
          </a:p>
          <a:p>
            <a:pPr>
              <a:buFontTx/>
              <a:buChar char="-"/>
            </a:pPr>
            <a:r>
              <a:rPr lang="fr-FR" dirty="0"/>
              <a:t>Référent aux affaires européennes pour l’enseignement secondaire : M Thomas Domenichini, enseignant</a:t>
            </a:r>
          </a:p>
          <a:p>
            <a:pPr>
              <a:buFontTx/>
              <a:buChar char="-"/>
            </a:pPr>
            <a:r>
              <a:rPr lang="fr-FR" dirty="0"/>
              <a:t>Référent Erasmus : M Florent </a:t>
            </a:r>
            <a:r>
              <a:rPr lang="fr-FR" dirty="0" err="1"/>
              <a:t>Geniller</a:t>
            </a:r>
            <a:r>
              <a:rPr lang="fr-FR" dirty="0"/>
              <a:t>, DDFPT pour le secteur tertiaire</a:t>
            </a:r>
          </a:p>
        </p:txBody>
      </p:sp>
    </p:spTree>
    <p:extLst>
      <p:ext uri="{BB962C8B-B14F-4D97-AF65-F5344CB8AC3E}">
        <p14:creationId xmlns:p14="http://schemas.microsoft.com/office/powerpoint/2010/main" val="396137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DC3E31-5D3A-420D-9354-69CC3BA6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Accréditation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9B3600-A58C-4BB8-BE9C-06C04DDB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Une validation européenne</a:t>
            </a:r>
          </a:p>
          <a:p>
            <a:r>
              <a:rPr lang="fr-FR" sz="2800" dirty="0"/>
              <a:t>Un plan d’ouverture à l’international</a:t>
            </a:r>
          </a:p>
          <a:p>
            <a:r>
              <a:rPr lang="fr-FR" sz="2800" dirty="0"/>
              <a:t>Un sésame pour l’accès facilité à des financements </a:t>
            </a:r>
          </a:p>
          <a:p>
            <a:r>
              <a:rPr lang="fr-FR" sz="2800" dirty="0"/>
              <a:t>Un accélérateur de mobilité</a:t>
            </a:r>
          </a:p>
        </p:txBody>
      </p:sp>
    </p:spTree>
    <p:extLst>
      <p:ext uri="{BB962C8B-B14F-4D97-AF65-F5344CB8AC3E}">
        <p14:creationId xmlns:p14="http://schemas.microsoft.com/office/powerpoint/2010/main" val="201783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DC3E31-5D3A-420D-9354-69CC3BA6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Accréditation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9B3600-A58C-4BB8-BE9C-06C04DDB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800" dirty="0"/>
              <a:t>L’accréditation Erasmus + est une reconnaissance donnée par les services de la commission européenne à une politique d’ouverture à l’internationale d’un établissement. </a:t>
            </a:r>
          </a:p>
          <a:p>
            <a:r>
              <a:rPr lang="fr-FR" sz="2800" dirty="0"/>
              <a:t>Elle est accordée après l’examen d’un dossier de candidature comportant le plan de développement d’une politique européenne dans une école. </a:t>
            </a:r>
          </a:p>
          <a:p>
            <a:r>
              <a:rPr lang="fr-FR" sz="2800" dirty="0"/>
              <a:t>Elle ouvre des droits à subventions annuels. </a:t>
            </a:r>
          </a:p>
          <a:p>
            <a:r>
              <a:rPr lang="fr-FR" sz="2800" dirty="0"/>
              <a:t>Elle est valable jusqu’à la fin du plan Erasmus + en cours (2027). </a:t>
            </a:r>
          </a:p>
        </p:txBody>
      </p:sp>
    </p:spTree>
    <p:extLst>
      <p:ext uri="{BB962C8B-B14F-4D97-AF65-F5344CB8AC3E}">
        <p14:creationId xmlns:p14="http://schemas.microsoft.com/office/powerpoint/2010/main" val="154260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DC3E31-5D3A-420D-9354-69CC3BA6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Accréditation ?</a:t>
            </a:r>
            <a:br>
              <a:rPr lang="fr-FR" dirty="0"/>
            </a:br>
            <a:r>
              <a:rPr lang="fr-FR" dirty="0"/>
              <a:t>Quelles mobilités subventionnées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9B3600-A58C-4BB8-BE9C-06C04DDB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dirty="0"/>
              <a:t>Pour les élèves : </a:t>
            </a:r>
          </a:p>
          <a:p>
            <a:pPr>
              <a:buFontTx/>
              <a:buChar char="-"/>
            </a:pPr>
            <a:r>
              <a:rPr lang="fr-FR" sz="2800" dirty="0"/>
              <a:t>Des mobilités individuelles (courte ou longue durée)</a:t>
            </a:r>
          </a:p>
          <a:p>
            <a:pPr>
              <a:buFontTx/>
              <a:buChar char="-"/>
            </a:pPr>
            <a:r>
              <a:rPr lang="fr-FR" sz="2800" dirty="0"/>
              <a:t>Des mobilités de groupe</a:t>
            </a:r>
          </a:p>
          <a:p>
            <a:r>
              <a:rPr lang="fr-FR" sz="2800" dirty="0"/>
              <a:t>Pour le personnel de l’établissement : </a:t>
            </a:r>
          </a:p>
          <a:p>
            <a:pPr>
              <a:buFontTx/>
              <a:buChar char="-"/>
            </a:pPr>
            <a:r>
              <a:rPr lang="fr-FR" sz="2800" dirty="0"/>
              <a:t>Des formations</a:t>
            </a:r>
          </a:p>
          <a:p>
            <a:pPr>
              <a:buFontTx/>
              <a:buChar char="-"/>
            </a:pPr>
            <a:r>
              <a:rPr lang="fr-FR" sz="2800" dirty="0"/>
              <a:t>De l’observation</a:t>
            </a:r>
          </a:p>
          <a:p>
            <a:pPr>
              <a:buFontTx/>
              <a:buChar char="-"/>
            </a:pPr>
            <a:r>
              <a:rPr lang="fr-FR" sz="2800" dirty="0"/>
              <a:t>Des opportunités pour exercer à l’étranger</a:t>
            </a:r>
          </a:p>
          <a:p>
            <a:pPr>
              <a:buFontTx/>
              <a:buChar char="-"/>
            </a:pPr>
            <a:r>
              <a:rPr lang="fr-FR" sz="2800" dirty="0"/>
              <a:t>L’accueil d’experts invités</a:t>
            </a:r>
          </a:p>
          <a:p>
            <a:pPr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126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76B631A-8798-4C30-AD4A-AA75BC455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61" y="1908325"/>
            <a:ext cx="7302307" cy="3041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E6148E-8BB6-F16E-94DC-A4D77CD3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d’emploi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60C96F-9208-BF44-018A-889EF3A200AF}"/>
              </a:ext>
            </a:extLst>
          </p:cNvPr>
          <p:cNvSpPr txBox="1"/>
          <p:nvPr/>
        </p:nvSpPr>
        <p:spPr>
          <a:xfrm>
            <a:off x="4696361" y="5143500"/>
            <a:ext cx="749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Chaque année, se connecter au portail d’opportunités « Erasmus + » de la commission européenne.  </a:t>
            </a:r>
          </a:p>
        </p:txBody>
      </p:sp>
    </p:spTree>
    <p:extLst>
      <p:ext uri="{BB962C8B-B14F-4D97-AF65-F5344CB8AC3E}">
        <p14:creationId xmlns:p14="http://schemas.microsoft.com/office/powerpoint/2010/main" val="307560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6148E-8BB6-F16E-94DC-A4D77CD3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d’emploi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60C96F-9208-BF44-018A-889EF3A200AF}"/>
              </a:ext>
            </a:extLst>
          </p:cNvPr>
          <p:cNvSpPr txBox="1"/>
          <p:nvPr/>
        </p:nvSpPr>
        <p:spPr>
          <a:xfrm>
            <a:off x="4696361" y="5143500"/>
            <a:ext cx="7495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L’accréditation est le formulaire KA120. Le lycée n’a plus besoin de le remplir jusqu’en décembre 2027 (date de la fin de validité de l’accréditation en cours)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CAA91A-555F-0540-FF0B-7683FF29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1042066"/>
            <a:ext cx="7197090" cy="390720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69DF857-7485-88BF-0B58-38A452D00E98}"/>
              </a:ext>
            </a:extLst>
          </p:cNvPr>
          <p:cNvSpPr/>
          <p:nvPr/>
        </p:nvSpPr>
        <p:spPr>
          <a:xfrm>
            <a:off x="4696361" y="1280160"/>
            <a:ext cx="3864709" cy="1451610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17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6148E-8BB6-F16E-94DC-A4D77CD3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d’emploi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60C96F-9208-BF44-018A-889EF3A200AF}"/>
              </a:ext>
            </a:extLst>
          </p:cNvPr>
          <p:cNvSpPr txBox="1"/>
          <p:nvPr/>
        </p:nvSpPr>
        <p:spPr>
          <a:xfrm>
            <a:off x="4696361" y="5143500"/>
            <a:ext cx="749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demandes de subvention se font grâce aux formulaires KA121. Ils sont à renseigner chaque année.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CAA91A-555F-0540-FF0B-7683FF29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1042066"/>
            <a:ext cx="7197090" cy="390720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69DF857-7485-88BF-0B58-38A452D00E98}"/>
              </a:ext>
            </a:extLst>
          </p:cNvPr>
          <p:cNvSpPr/>
          <p:nvPr/>
        </p:nvSpPr>
        <p:spPr>
          <a:xfrm>
            <a:off x="8205371" y="1280160"/>
            <a:ext cx="3864709" cy="1451610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20611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240</TotalTime>
  <Words>1016</Words>
  <Application>Microsoft Office PowerPoint</Application>
  <PresentationFormat>Grand écran</PresentationFormat>
  <Paragraphs>114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Calibri Light</vt:lpstr>
      <vt:lpstr>Rockwell</vt:lpstr>
      <vt:lpstr>Wingdings</vt:lpstr>
      <vt:lpstr>Atlas</vt:lpstr>
      <vt:lpstr>Accréditation Erasmus + pour l’enseignement scolaire</vt:lpstr>
      <vt:lpstr>Erasmus + ? </vt:lpstr>
      <vt:lpstr>Erasmus +</vt:lpstr>
      <vt:lpstr>Accréditation ?</vt:lpstr>
      <vt:lpstr>Accréditation ?</vt:lpstr>
      <vt:lpstr>Accréditation ? Quelles mobilités subventionnées ? </vt:lpstr>
      <vt:lpstr>Mode d’emploi</vt:lpstr>
      <vt:lpstr>Mode d’emploi</vt:lpstr>
      <vt:lpstr>Mode d’emploi</vt:lpstr>
      <vt:lpstr>Mode d’emploi</vt:lpstr>
      <vt:lpstr>Mode d’emploi</vt:lpstr>
      <vt:lpstr>Mode d’emploi</vt:lpstr>
      <vt:lpstr>Présentation PowerPoint</vt:lpstr>
      <vt:lpstr>Mode d’emploi</vt:lpstr>
      <vt:lpstr>Mode d’emploi</vt:lpstr>
      <vt:lpstr>Quel budget ? </vt:lpstr>
      <vt:lpstr>Quel budget ? </vt:lpstr>
      <vt:lpstr>Pour connaître la distance entre deux établissements</vt:lpstr>
      <vt:lpstr>Quel budget ? </vt:lpstr>
      <vt:lpstr>Quel budget ?</vt:lpstr>
      <vt:lpstr>Quel budget ? </vt:lpstr>
      <vt:lpstr>Quel budget ? </vt:lpstr>
      <vt:lpstr>Quel budget ? </vt:lpstr>
      <vt:lpstr>Calendrier ? </vt:lpstr>
      <vt:lpstr>Chercher un partenaire  </vt:lpstr>
      <vt:lpstr>Chercher un partenaire : </vt:lpstr>
      <vt:lpstr>Chercher un partenaire : </vt:lpstr>
      <vt:lpstr>Chercher un partenaire : </vt:lpstr>
      <vt:lpstr>Chercher un partenaire ou une opportunité professionnelle : </vt:lpstr>
      <vt:lpstr>Chercher un partenaire : </vt:lpstr>
      <vt:lpstr>Chercher un partenaire : </vt:lpstr>
      <vt:lpstr>Chercher un partenaire : </vt:lpstr>
      <vt:lpstr>Des contraintes administratives qui restent : </vt:lpstr>
      <vt:lpstr>Des contraintes administratives qui restent : </vt:lpstr>
      <vt:lpstr>Des contraintes administratives qui restent : </vt:lpstr>
      <vt:lpstr>Des contraintes administratives qui restent : </vt:lpstr>
      <vt:lpstr>Pour plus d’informations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Accréditation Erasmus + pour l’enseignement scolaire</dc:title>
  <dc:creator>Domenichini Thomas</dc:creator>
  <cp:lastModifiedBy>Domenichini Thomas</cp:lastModifiedBy>
  <cp:revision>19</cp:revision>
  <dcterms:created xsi:type="dcterms:W3CDTF">2022-01-28T15:17:12Z</dcterms:created>
  <dcterms:modified xsi:type="dcterms:W3CDTF">2022-08-30T18:55:44Z</dcterms:modified>
</cp:coreProperties>
</file>